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</p:sldIdLst>
  <p:sldSz cx="10655300" cy="7559675"/>
  <p:notesSz cx="6858000" cy="9144000"/>
  <p:defaultTextStyle>
    <a:defPPr>
      <a:defRPr lang="es-ES"/>
    </a:defPPr>
    <a:lvl1pPr marL="0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1pPr>
    <a:lvl2pPr marL="504520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2pPr>
    <a:lvl3pPr marL="1009040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3pPr>
    <a:lvl4pPr marL="1513561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4pPr>
    <a:lvl5pPr marL="2018081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5pPr>
    <a:lvl6pPr marL="2522601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6pPr>
    <a:lvl7pPr marL="3027121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7pPr>
    <a:lvl8pPr marL="3531641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8pPr>
    <a:lvl9pPr marL="4036162" algn="l" defTabSz="1009040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EF6B00"/>
    <a:srgbClr val="D3B187"/>
    <a:srgbClr val="8B9CAF"/>
    <a:srgbClr val="98C4F1"/>
    <a:srgbClr val="F1E5C1"/>
    <a:srgbClr val="F3F0E6"/>
    <a:srgbClr val="74889F"/>
    <a:srgbClr val="2D4D86"/>
    <a:srgbClr val="5A7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4" y="-72"/>
      </p:cViewPr>
      <p:guideLst>
        <p:guide orient="horz" pos="2381"/>
        <p:guide pos="33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48" y="1237197"/>
            <a:ext cx="9057005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3970580"/>
            <a:ext cx="7991475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69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1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5200" y="402483"/>
            <a:ext cx="2297549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552" y="402483"/>
            <a:ext cx="6759456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95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55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03" y="1884671"/>
            <a:ext cx="91901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003" y="5059035"/>
            <a:ext cx="91901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7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552" y="2012414"/>
            <a:ext cx="4528503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245" y="2012414"/>
            <a:ext cx="4528503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65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402484"/>
            <a:ext cx="9190196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941" y="1853171"/>
            <a:ext cx="4507691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941" y="2761381"/>
            <a:ext cx="4507691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4246" y="1853171"/>
            <a:ext cx="4529890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4246" y="2761381"/>
            <a:ext cx="4529890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9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46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27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890" y="1088455"/>
            <a:ext cx="53942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267902"/>
            <a:ext cx="343661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11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9890" y="1088455"/>
            <a:ext cx="53942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267902"/>
            <a:ext cx="343661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58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552" y="402484"/>
            <a:ext cx="91901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552" y="2012414"/>
            <a:ext cx="91901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552" y="7006700"/>
            <a:ext cx="239744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EBAE-279F-446A-9AC6-D05206800583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9568" y="7006700"/>
            <a:ext cx="359616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5305" y="7006700"/>
            <a:ext cx="239744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6832-BBCE-4A1C-A715-8311EF907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5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hyperlink" Target="mailto:araceli.bailon@inv.uam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5749416" y="1207435"/>
            <a:ext cx="4572000" cy="46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>
          <a:xfrm>
            <a:off x="5725216" y="5566414"/>
            <a:ext cx="1762277" cy="1623833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5329238" y="0"/>
            <a:ext cx="4445" cy="7555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2 CuadroTexto"/>
          <p:cNvSpPr txBox="1"/>
          <p:nvPr/>
        </p:nvSpPr>
        <p:spPr>
          <a:xfrm>
            <a:off x="365129" y="6128558"/>
            <a:ext cx="45827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4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Instituto de Ciencias Forenses y de la Seguridad</a:t>
            </a:r>
            <a:endParaRPr lang="es-ES" sz="700" spc="40" dirty="0">
              <a:solidFill>
                <a:schemeClr val="tx1">
                  <a:lumMod val="50000"/>
                  <a:lumOff val="50000"/>
                </a:schemeClr>
              </a:solidFill>
              <a:cs typeface="Aparajita" panose="020B0604020202020204" pitchFamily="34" charset="0"/>
            </a:endParaRPr>
          </a:p>
          <a:p>
            <a:pPr algn="ctr"/>
            <a:r>
              <a:rPr lang="es-ES" sz="700" spc="4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Universidad Autónoma de Madrid</a:t>
            </a:r>
          </a:p>
          <a:p>
            <a:pPr algn="ctr"/>
            <a:r>
              <a:rPr lang="es-ES" sz="700" spc="4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Ciudad Universitaria de </a:t>
            </a:r>
            <a:r>
              <a:rPr lang="es-ES" sz="700" spc="40" dirty="0" err="1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Cantoblanco</a:t>
            </a:r>
            <a:endParaRPr lang="es-ES" sz="700" spc="40" dirty="0">
              <a:solidFill>
                <a:schemeClr val="tx1">
                  <a:lumMod val="50000"/>
                  <a:lumOff val="50000"/>
                </a:schemeClr>
              </a:solidFill>
              <a:cs typeface="Aparajita" panose="020B0604020202020204" pitchFamily="34" charset="0"/>
            </a:endParaRPr>
          </a:p>
          <a:p>
            <a:pPr algn="ctr"/>
            <a:r>
              <a:rPr lang="es-ES" sz="700" spc="4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C/ Francisco Tomás y Valiente, nº 11 (Edificio C, 3er piso)</a:t>
            </a:r>
          </a:p>
          <a:p>
            <a:pPr algn="ctr"/>
            <a:r>
              <a:rPr lang="es-ES" sz="700" spc="4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28049 MADRID (ESPAÑA)</a:t>
            </a:r>
          </a:p>
          <a:p>
            <a:pPr algn="ctr"/>
            <a:r>
              <a:rPr lang="es-ES" sz="700" spc="4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(+</a:t>
            </a:r>
            <a:r>
              <a:rPr lang="es-ES" sz="700" spc="4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34) </a:t>
            </a:r>
            <a:r>
              <a:rPr lang="es-ES" sz="700" spc="4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91 497 61 </a:t>
            </a:r>
            <a:r>
              <a:rPr lang="es-ES" sz="700" spc="4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35</a:t>
            </a:r>
          </a:p>
          <a:p>
            <a:pPr algn="ctr"/>
            <a:r>
              <a:rPr lang="es-ES" sz="700" spc="36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@ICFS_UAM</a:t>
            </a:r>
          </a:p>
          <a:p>
            <a:pPr algn="ctr"/>
            <a:endParaRPr lang="es-ES" sz="700" spc="40" dirty="0">
              <a:solidFill>
                <a:schemeClr val="tx1">
                  <a:lumMod val="50000"/>
                  <a:lumOff val="50000"/>
                </a:schemeClr>
              </a:solidFill>
              <a:cs typeface="Aparajita" panose="020B0604020202020204" pitchFamily="34" charset="0"/>
            </a:endParaRPr>
          </a:p>
        </p:txBody>
      </p:sp>
      <p:sp>
        <p:nvSpPr>
          <p:cNvPr id="23" name="19 CuadroTexto"/>
          <p:cNvSpPr txBox="1"/>
          <p:nvPr/>
        </p:nvSpPr>
        <p:spPr>
          <a:xfrm>
            <a:off x="352846" y="7125914"/>
            <a:ext cx="4588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www.icfs.es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Instituto.icfs@uam.es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99" y="5302450"/>
            <a:ext cx="748421" cy="748421"/>
          </a:xfrm>
          <a:prstGeom prst="rect">
            <a:avLst/>
          </a:prstGeom>
        </p:spPr>
      </p:pic>
      <p:pic>
        <p:nvPicPr>
          <p:cNvPr id="38" name="Picture 4" descr="https://www.iib.uam.es/portal/documents/10180/14503/logo-campus.png/a0aa8bdb-ec00-4d29-acab-2181c537c96c?t=1381315568195?t=1381319168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10045" r="2956" b="8085"/>
          <a:stretch/>
        </p:blipFill>
        <p:spPr bwMode="auto">
          <a:xfrm>
            <a:off x="9664289" y="261181"/>
            <a:ext cx="844992" cy="2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68" y="7033126"/>
            <a:ext cx="1567003" cy="41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13 CuadroTexto"/>
          <p:cNvSpPr txBox="1"/>
          <p:nvPr/>
        </p:nvSpPr>
        <p:spPr>
          <a:xfrm>
            <a:off x="5721857" y="1294255"/>
            <a:ext cx="46022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kern="900" spc="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ICFS Instituto de Ciencias Forenses y </a:t>
            </a:r>
            <a:r>
              <a:rPr lang="es-ES" sz="1200" kern="900" spc="1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Seguridad UAM</a:t>
            </a:r>
            <a:endParaRPr lang="es-ES" sz="1200" kern="900" spc="1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590096" y="984254"/>
            <a:ext cx="4919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470" dirty="0" smtClean="0">
                <a:solidFill>
                  <a:srgbClr val="B0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UAM Universidad Autónoma de Madrid UAM</a:t>
            </a:r>
          </a:p>
        </p:txBody>
      </p:sp>
      <p:sp>
        <p:nvSpPr>
          <p:cNvPr id="24" name="13 CuadroTexto"/>
          <p:cNvSpPr txBox="1"/>
          <p:nvPr/>
        </p:nvSpPr>
        <p:spPr>
          <a:xfrm rot="16200000">
            <a:off x="2679357" y="3881719"/>
            <a:ext cx="56355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kern="9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ICFS Instituto de Ciencias Forenses y </a:t>
            </a:r>
            <a:r>
              <a:rPr lang="es-ES" sz="1200" kern="900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Seguridad </a:t>
            </a:r>
            <a:r>
              <a:rPr lang="es-ES" sz="1200" kern="9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ICFS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4" y="6842122"/>
            <a:ext cx="1149578" cy="6299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43" y="7022653"/>
            <a:ext cx="1057048" cy="4190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29" y="112220"/>
            <a:ext cx="2381249" cy="60915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757860" y="1831941"/>
            <a:ext cx="4563555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spc="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CURSO DE FORMACION</a:t>
            </a:r>
            <a:endParaRPr lang="es-ES" sz="900" spc="6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59115" y="2106608"/>
            <a:ext cx="4563555" cy="45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s-ES" sz="900" spc="6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767910" y="4218846"/>
            <a:ext cx="4563555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000" dirty="0">
                <a:solidFill>
                  <a:srgbClr val="B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FECHAS</a:t>
            </a:r>
            <a:r>
              <a:rPr lang="es-ES" sz="10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14 de septiembre de 2018 al 26 de febrero de 2019. </a:t>
            </a:r>
            <a:r>
              <a:rPr lang="es-ES" sz="1000" dirty="0">
                <a:solidFill>
                  <a:srgbClr val="B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HORARIO</a:t>
            </a:r>
            <a:r>
              <a:rPr lang="es-ES" sz="10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Semanas alternas: Viernes de 15:30 a 20:30 y sábados de 9:30 a 14:30           </a:t>
            </a:r>
            <a:r>
              <a:rPr lang="es-ES" sz="1000" dirty="0" smtClean="0">
                <a:solidFill>
                  <a:srgbClr val="B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es-ES" sz="10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Universidad Autónoma de </a:t>
            </a:r>
            <a:r>
              <a:rPr lang="es-ES" sz="1000" dirty="0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 (Facultad de Psicología) 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07335" y="2490088"/>
            <a:ext cx="432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GESTIÓN DE CIBERSEGURIDAD Y CIBERINTELIGENCIA EN EL ENTORNO EMPRESARIAL</a:t>
            </a:r>
          </a:p>
        </p:txBody>
      </p:sp>
      <p:cxnSp>
        <p:nvCxnSpPr>
          <p:cNvPr id="36" name="Conector recto 35"/>
          <p:cNvCxnSpPr/>
          <p:nvPr/>
        </p:nvCxnSpPr>
        <p:spPr>
          <a:xfrm>
            <a:off x="5817206" y="2413790"/>
            <a:ext cx="8552" cy="1152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8002266" y="5189913"/>
            <a:ext cx="2433618" cy="111030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1000"/>
              </a:spcAft>
            </a:pPr>
            <a:r>
              <a:rPr lang="es-ES_tradnl" sz="105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curso incluye la obtención (tras superación del examen correspondiente) de la Certificación de </a:t>
            </a:r>
            <a:r>
              <a:rPr lang="es-ES_tradnl" sz="1050" i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Gestión en </a:t>
            </a:r>
            <a:r>
              <a:rPr lang="es-ES_tradnl" sz="1050" i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Ciberseguridad</a:t>
            </a:r>
            <a:r>
              <a:rPr lang="es-ES_tradnl" sz="105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otorgada por la ACC (Agencia de </a:t>
            </a:r>
            <a:r>
              <a:rPr lang="es-ES_tradnl" sz="1050" i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Cibercertificaciones</a:t>
            </a:r>
            <a:r>
              <a:rPr lang="es-ES_tradnl" sz="105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ICFS/UAM)</a:t>
            </a:r>
            <a:endParaRPr lang="es-ES" sz="1050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49416" y="3731038"/>
            <a:ext cx="457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horas teórico-prácticas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79475" y="464750"/>
            <a:ext cx="4934959" cy="559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1100" b="1" i="1" dirty="0">
                <a:ea typeface="Segoe UI Light" panose="020B0502040204020203" pitchFamily="34" charset="0"/>
              </a:rPr>
              <a:t>Con este curso se pretende proporcionar el conocimiento fundamental que deben poseer los decisores estratégicos de empresas y organismos públicos en materia de </a:t>
            </a:r>
            <a:r>
              <a:rPr lang="es-ES" sz="1100" b="1" i="1" dirty="0" err="1">
                <a:ea typeface="Segoe UI Light" panose="020B0502040204020203" pitchFamily="34" charset="0"/>
              </a:rPr>
              <a:t>ciberseguridad</a:t>
            </a:r>
            <a:r>
              <a:rPr lang="es-ES" sz="1100" b="1" i="1" dirty="0">
                <a:ea typeface="Segoe UI Light" panose="020B0502040204020203" pitchFamily="34" charset="0"/>
              </a:rPr>
              <a:t> (Qué es necesario saber y qué no). Al finalizar el curso, el alumno debe ser capaz de elaborar un plan estratégico que garantice de modo integral la seguridad de la </a:t>
            </a:r>
            <a:r>
              <a:rPr lang="es-ES" sz="1100" b="1" i="1" dirty="0" smtClean="0">
                <a:ea typeface="Segoe UI Light" panose="020B0502040204020203" pitchFamily="34" charset="0"/>
              </a:rPr>
              <a:t>información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 smtClean="0">
              <a:solidFill>
                <a:srgbClr val="C00000"/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 smtClean="0">
              <a:solidFill>
                <a:srgbClr val="C00000"/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 smtClean="0">
                <a:solidFill>
                  <a:srgbClr val="C00000"/>
                </a:solidFill>
                <a:ea typeface="Segoe UI Light" panose="020B0502040204020203" pitchFamily="34" charset="0"/>
              </a:rPr>
              <a:t>Dirigido a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Directores de seguridad, personal implicado en la gestión de la Seguridad Pública y FFAA, personal de seguridad privada, jefes de Seguridad y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similares.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 smtClean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 smtClean="0">
                <a:solidFill>
                  <a:srgbClr val="C00000"/>
                </a:solidFill>
                <a:ea typeface="Segoe UI Light" panose="020B0502040204020203" pitchFamily="34" charset="0"/>
              </a:rPr>
              <a:t>Precios 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La matrícula se paga en un solo pago, y hay dos precios: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1º 1500€ para alumnos en general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2ª 1000€ para socios CEUSS, personal ICFS, y alumnos y antiguos alumnos de ICFS, y actuales alumnos de la UAM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 smtClean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>
                <a:solidFill>
                  <a:srgbClr val="B00000"/>
                </a:solidFill>
              </a:rPr>
              <a:t>Inscripción</a:t>
            </a:r>
            <a:r>
              <a:rPr lang="es-ES" sz="900" dirty="0"/>
              <a:t>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a typeface="Segoe UI Light" panose="020B0502040204020203" pitchFamily="34" charset="0"/>
              </a:rPr>
              <a:t>desde 1 julio de 2018 hasta el 13 septiembre de 2018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>
                <a:solidFill>
                  <a:srgbClr val="C00000"/>
                </a:solidFill>
                <a:ea typeface="Segoe UI Light" panose="020B0502040204020203" pitchFamily="34" charset="0"/>
              </a:rPr>
              <a:t>Para más </a:t>
            </a:r>
            <a:r>
              <a:rPr lang="es-ES" sz="900" dirty="0" smtClean="0">
                <a:solidFill>
                  <a:srgbClr val="C00000"/>
                </a:solidFill>
                <a:ea typeface="Segoe UI Light" panose="020B0502040204020203" pitchFamily="34" charset="0"/>
              </a:rPr>
              <a:t>información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s-ES" sz="900" dirty="0" smtClean="0">
                <a:hlinkClick r:id="rId9"/>
              </a:rPr>
              <a:t>araceli.bailon@inv.uam.es</a:t>
            </a:r>
            <a:r>
              <a:rPr lang="es-ES" sz="900" dirty="0" smtClean="0"/>
              <a:t> </a:t>
            </a:r>
            <a:endParaRPr lang="es-ES" sz="900" dirty="0" smtClean="0">
              <a:solidFill>
                <a:srgbClr val="C00000"/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>
              <a:solidFill>
                <a:srgbClr val="C00000"/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 smtClean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ea typeface="Segoe UI Light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25" y="6955701"/>
            <a:ext cx="994956" cy="5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/>
        </p:nvCxnSpPr>
        <p:spPr>
          <a:xfrm>
            <a:off x="5329238" y="0"/>
            <a:ext cx="4445" cy="7555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>
          <a:xfrm>
            <a:off x="361363" y="5566414"/>
            <a:ext cx="1762277" cy="162383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" y="7062436"/>
            <a:ext cx="1671570" cy="4380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ángulo 30"/>
          <p:cNvSpPr/>
          <p:nvPr/>
        </p:nvSpPr>
        <p:spPr>
          <a:xfrm>
            <a:off x="-8710" y="321177"/>
            <a:ext cx="10649325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GESTIÓN DE CIBERSEGURIDAD Y CIBERINTELIGENCIA EN EL ENTORNO EMPRESARIAL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23377" y="735583"/>
            <a:ext cx="9969720" cy="833058"/>
            <a:chOff x="323377" y="707008"/>
            <a:chExt cx="9969720" cy="115363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" b="77514"/>
            <a:stretch/>
          </p:blipFill>
          <p:spPr>
            <a:xfrm>
              <a:off x="366351" y="707008"/>
              <a:ext cx="9922526" cy="108017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35" b="59512"/>
            <a:stretch/>
          </p:blipFill>
          <p:spPr>
            <a:xfrm>
              <a:off x="361852" y="1785231"/>
              <a:ext cx="9931245" cy="7541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8" r="5618" b="32212"/>
            <a:stretch/>
          </p:blipFill>
          <p:spPr>
            <a:xfrm>
              <a:off x="323377" y="1132066"/>
              <a:ext cx="1063799" cy="663927"/>
            </a:xfrm>
            <a:prstGeom prst="rect">
              <a:avLst/>
            </a:prstGeom>
          </p:spPr>
        </p:pic>
        <p:sp>
          <p:nvSpPr>
            <p:cNvPr id="33" name="13 CuadroTexto"/>
            <p:cNvSpPr txBox="1"/>
            <p:nvPr/>
          </p:nvSpPr>
          <p:spPr>
            <a:xfrm>
              <a:off x="1160412" y="1547817"/>
              <a:ext cx="46022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r>
                <a:rPr lang="es-ES" sz="1100" kern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Instituto </a:t>
              </a:r>
              <a:r>
                <a:rPr lang="es-ES" sz="1100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de Ciencias Forenses y </a:t>
              </a:r>
              <a:r>
                <a:rPr lang="es-ES" sz="1100" kern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de la Seguridad UAM</a:t>
              </a:r>
              <a:endParaRPr lang="es-ES" sz="1100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327554" y="798657"/>
              <a:ext cx="3999839" cy="63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Programa del curso</a:t>
              </a:r>
              <a:endParaRPr lang="es-E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77" y="744026"/>
              <a:ext cx="1149578" cy="629906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61" y="7018241"/>
            <a:ext cx="953585" cy="52251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69" y="7126555"/>
            <a:ext cx="984139" cy="39014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" y="-63771"/>
            <a:ext cx="1866816" cy="477558"/>
          </a:xfrm>
          <a:prstGeom prst="rect">
            <a:avLst/>
          </a:prstGeom>
        </p:spPr>
      </p:pic>
      <p:pic>
        <p:nvPicPr>
          <p:cNvPr id="36" name="Picture 4" descr="https://www.iib.uam.es/portal/documents/10180/14503/logo-campus.png/a0aa8bdb-ec00-4d29-acab-2181c537c96c?t=1381315568195?t=138131916819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10045" r="2956" b="8085"/>
          <a:stretch/>
        </p:blipFill>
        <p:spPr bwMode="auto">
          <a:xfrm>
            <a:off x="9694827" y="73804"/>
            <a:ext cx="844992" cy="2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0 CuadroTexto"/>
          <p:cNvSpPr txBox="1"/>
          <p:nvPr/>
        </p:nvSpPr>
        <p:spPr>
          <a:xfrm>
            <a:off x="150023" y="1664388"/>
            <a:ext cx="5013535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800" b="1" dirty="0">
                <a:solidFill>
                  <a:srgbClr val="C00000"/>
                </a:solidFill>
              </a:rPr>
              <a:t>CUMPLIMIENTO DE NORMATIVA EN MATERIA DE CIBERSEGURIDAD </a:t>
            </a:r>
            <a:r>
              <a:rPr lang="es-ES" sz="800" b="1" dirty="0" smtClean="0">
                <a:solidFill>
                  <a:srgbClr val="C00000"/>
                </a:solidFill>
              </a:rPr>
              <a:t>(10horas). </a:t>
            </a:r>
            <a:r>
              <a:rPr lang="es-ES" sz="800" b="1" dirty="0" smtClean="0">
                <a:solidFill>
                  <a:schemeClr val="bg2">
                    <a:lumMod val="25000"/>
                  </a:schemeClr>
                </a:solidFill>
              </a:rPr>
              <a:t>Enrique Ávila. Director CNEC</a:t>
            </a:r>
          </a:p>
          <a:p>
            <a:pPr algn="just">
              <a:spcBef>
                <a:spcPts val="600"/>
              </a:spcBef>
            </a:pP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Principales normativas. Implementación del nuevo GDPR sobre protección de datos de la Unión Europea. La responsabilidad penal de las Personas Jurídicas en Materia de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Ciberseguridad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. Aproximación a la Ley de Protección de Infraestructuras Críticas y reglamento que la desarrolla. Entorno regulatorio español: Ley de Seguridad Privada y Estrategia Nacional de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Ciberseguridad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. Reglamento de Evaluación y Certificación de la Seguridad de las 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TIC. Entorno 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regulatorio comunitario: Directiva NIS. Responsabilidad penal corporativa e individual: sistemas digitales de control del delito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Nuevas 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tendencias en materia de </a:t>
            </a:r>
            <a:r>
              <a:rPr lang="es-ES" sz="780" dirty="0" err="1" smtClean="0">
                <a:solidFill>
                  <a:schemeClr val="bg2">
                    <a:lumMod val="25000"/>
                  </a:schemeClr>
                </a:solidFill>
              </a:rPr>
              <a:t>Ciberseguridad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 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Taller</a:t>
            </a:r>
            <a:r>
              <a:rPr lang="es-ES" sz="780" i="1" dirty="0">
                <a:solidFill>
                  <a:schemeClr val="bg2">
                    <a:lumMod val="25000"/>
                  </a:schemeClr>
                </a:solidFill>
              </a:rPr>
              <a:t>: Análisis de casos</a:t>
            </a:r>
          </a:p>
          <a:p>
            <a:pPr algn="just">
              <a:spcBef>
                <a:spcPts val="600"/>
              </a:spcBef>
            </a:pPr>
            <a:r>
              <a:rPr lang="es-ES_tradnl" sz="800" b="1" dirty="0">
                <a:solidFill>
                  <a:srgbClr val="C00000"/>
                </a:solidFill>
              </a:rPr>
              <a:t>AMENAZAS </a:t>
            </a:r>
            <a:r>
              <a:rPr lang="es-ES_tradnl" sz="800" b="1" dirty="0" smtClean="0">
                <a:solidFill>
                  <a:srgbClr val="C00000"/>
                </a:solidFill>
              </a:rPr>
              <a:t>CIBERNÉTICAS (10 horas). </a:t>
            </a:r>
            <a:r>
              <a:rPr lang="es-ES_tradnl" sz="800" b="1" dirty="0">
                <a:solidFill>
                  <a:schemeClr val="bg2">
                    <a:lumMod val="25000"/>
                  </a:schemeClr>
                </a:solidFill>
              </a:rPr>
              <a:t>Álvaro Ortigosa (UAM) y </a:t>
            </a:r>
            <a:r>
              <a:rPr lang="es-ES" sz="800" b="1" dirty="0">
                <a:solidFill>
                  <a:schemeClr val="bg2">
                    <a:lumMod val="25000"/>
                  </a:schemeClr>
                </a:solidFill>
              </a:rPr>
              <a:t>* Profesor pendiente de confirmación.</a:t>
            </a:r>
          </a:p>
          <a:p>
            <a:pPr algn="just">
              <a:spcBef>
                <a:spcPts val="600"/>
              </a:spcBef>
            </a:pPr>
            <a:r>
              <a:rPr lang="es-ES_tradnl" sz="780" dirty="0" smtClean="0"/>
              <a:t>El </a:t>
            </a:r>
            <a:r>
              <a:rPr lang="es-ES_tradnl" sz="780" dirty="0"/>
              <a:t>ciberespacio como factor riesgo para las empresas. Principales amenazas cibernéticas (</a:t>
            </a:r>
            <a:r>
              <a:rPr lang="es-ES_tradnl" sz="780" dirty="0" err="1"/>
              <a:t>Ciberespionaje</a:t>
            </a:r>
            <a:r>
              <a:rPr lang="es-ES_tradnl" sz="780" dirty="0"/>
              <a:t>, </a:t>
            </a:r>
            <a:r>
              <a:rPr lang="es-ES_tradnl" sz="780" dirty="0" err="1"/>
              <a:t>cibercriminalidad</a:t>
            </a:r>
            <a:r>
              <a:rPr lang="es-ES_tradnl" sz="780" dirty="0"/>
              <a:t>, </a:t>
            </a:r>
            <a:r>
              <a:rPr lang="es-ES_tradnl" sz="780" dirty="0" err="1"/>
              <a:t>Hacktivismo</a:t>
            </a:r>
            <a:r>
              <a:rPr lang="es-ES_tradnl" sz="780" dirty="0"/>
              <a:t>, </a:t>
            </a:r>
            <a:r>
              <a:rPr lang="es-ES_tradnl" sz="780" dirty="0" err="1"/>
              <a:t>Ciberterrorismo</a:t>
            </a:r>
            <a:r>
              <a:rPr lang="es-ES_tradnl" sz="780" dirty="0"/>
              <a:t>, Guerra Digital). La amenaza del futuro. El eslabón más débil: Usuarios. Fuentes de vulnerabilidad. Vectores de ataque (Ficheros adjuntos, </a:t>
            </a:r>
            <a:r>
              <a:rPr lang="es-ES_tradnl" sz="780" i="1" dirty="0" err="1"/>
              <a:t>Phishing</a:t>
            </a:r>
            <a:r>
              <a:rPr lang="es-ES_tradnl" sz="780" dirty="0"/>
              <a:t>, Ingeniería social) Ataques </a:t>
            </a:r>
            <a:r>
              <a:rPr lang="es-ES_tradnl" sz="780" dirty="0" err="1"/>
              <a:t>DDoS</a:t>
            </a:r>
            <a:r>
              <a:rPr lang="es-ES_tradnl" sz="780" dirty="0"/>
              <a:t>. Amenazas Persistentes Avanzadas (</a:t>
            </a:r>
            <a:r>
              <a:rPr lang="es-ES_tradnl" sz="780" dirty="0" err="1"/>
              <a:t>APAs</a:t>
            </a:r>
            <a:r>
              <a:rPr lang="es-ES_tradnl" sz="780" dirty="0"/>
              <a:t>). Ataque a la WIFI, Ataque a la infraestructura cableada. Control sobre los puntos de acceso. Troyanos y </a:t>
            </a:r>
            <a:r>
              <a:rPr lang="es-ES_tradnl" sz="780" i="1" dirty="0" err="1"/>
              <a:t>keylogger</a:t>
            </a:r>
            <a:r>
              <a:rPr lang="es-ES_tradnl" sz="780" dirty="0"/>
              <a:t>, descarga de software con malware</a:t>
            </a:r>
            <a:r>
              <a:rPr lang="es-ES_tradnl" sz="780" i="1" dirty="0"/>
              <a:t>. </a:t>
            </a:r>
            <a:r>
              <a:rPr lang="es-ES_tradnl" sz="780" i="1" dirty="0" err="1"/>
              <a:t>Community</a:t>
            </a:r>
            <a:r>
              <a:rPr lang="es-ES_tradnl" sz="780" i="1" dirty="0"/>
              <a:t> Manager</a:t>
            </a:r>
            <a:r>
              <a:rPr lang="es-ES_tradnl" sz="780" dirty="0"/>
              <a:t> en la empresa (Página web, troyanos, proxys interpuestos, Redes sociales, protección de acceso, política de cambio de contraseñas). La seguridad en otros S.O</a:t>
            </a:r>
            <a:r>
              <a:rPr lang="es-ES_tradnl" sz="780" dirty="0" smtClean="0"/>
              <a:t>. </a:t>
            </a:r>
            <a:r>
              <a:rPr lang="es-ES_tradnl" sz="780" dirty="0"/>
              <a:t>Las amenazas en las comunicaciones. Tipos de comunicaciones: telefónicas, videoconferencia, mensajería, chat</a:t>
            </a:r>
            <a:r>
              <a:rPr lang="es-ES_tradnl" sz="780" dirty="0" smtClean="0"/>
              <a:t>,… Redes </a:t>
            </a:r>
            <a:r>
              <a:rPr lang="es-ES_tradnl" sz="780" dirty="0"/>
              <a:t>SCADA empresariales</a:t>
            </a:r>
            <a:r>
              <a:rPr lang="es-ES_tradnl" sz="780" dirty="0" smtClean="0"/>
              <a:t>. Hacking </a:t>
            </a:r>
            <a:r>
              <a:rPr lang="es-ES_tradnl" sz="780" dirty="0"/>
              <a:t>ético y </a:t>
            </a:r>
            <a:r>
              <a:rPr lang="es-ES_tradnl" sz="780" dirty="0" err="1"/>
              <a:t>pentesting</a:t>
            </a:r>
            <a:r>
              <a:rPr lang="es-ES_tradnl" sz="780" dirty="0"/>
              <a:t>. </a:t>
            </a:r>
            <a:r>
              <a:rPr lang="es-ES_tradnl" sz="780" dirty="0" smtClean="0"/>
              <a:t> </a:t>
            </a:r>
            <a:r>
              <a:rPr lang="es-ES_tradnl" sz="780" i="1" dirty="0" smtClean="0"/>
              <a:t>Taller</a:t>
            </a:r>
            <a:r>
              <a:rPr lang="es-ES_tradnl" sz="780" i="1" dirty="0"/>
              <a:t>: Estudio de casos/proyecto</a:t>
            </a:r>
            <a:r>
              <a:rPr lang="es-ES_tradnl" sz="780" i="1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s-ES" sz="800" b="1" dirty="0" smtClean="0">
                <a:solidFill>
                  <a:srgbClr val="C00000"/>
                </a:solidFill>
              </a:rPr>
              <a:t>LA </a:t>
            </a:r>
            <a:r>
              <a:rPr lang="es-ES" sz="800" b="1" dirty="0">
                <a:solidFill>
                  <a:srgbClr val="C00000"/>
                </a:solidFill>
              </a:rPr>
              <a:t>ARQUITECTURA GENERAL DE LOS SISTEMAS DE INFORMACIÓN Y COMUNICACIÓN (TIC</a:t>
            </a:r>
            <a:r>
              <a:rPr lang="es-ES" sz="800" b="1" dirty="0" smtClean="0">
                <a:solidFill>
                  <a:srgbClr val="C00000"/>
                </a:solidFill>
              </a:rPr>
              <a:t>). (5 horas) </a:t>
            </a:r>
            <a:r>
              <a:rPr lang="es-ES_tradnl" sz="800" b="1" dirty="0">
                <a:solidFill>
                  <a:schemeClr val="bg2">
                    <a:lumMod val="25000"/>
                  </a:schemeClr>
                </a:solidFill>
              </a:rPr>
              <a:t>Óscar </a:t>
            </a:r>
            <a:r>
              <a:rPr lang="es-ES_tradnl" sz="800" b="1" dirty="0" err="1">
                <a:solidFill>
                  <a:schemeClr val="bg2">
                    <a:lumMod val="25000"/>
                  </a:schemeClr>
                </a:solidFill>
              </a:rPr>
              <a:t>Maqueda</a:t>
            </a:r>
            <a:r>
              <a:rPr lang="es-ES_tradnl" sz="800" b="1" dirty="0">
                <a:solidFill>
                  <a:schemeClr val="bg2">
                    <a:lumMod val="25000"/>
                  </a:schemeClr>
                </a:solidFill>
              </a:rPr>
              <a:t> (ACCENTURE)</a:t>
            </a:r>
            <a:r>
              <a:rPr lang="es-ES" sz="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ES" sz="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Dentro y fuera del mundo empresarial. Podremos conocer cual es el software, el hardware y las comunicaciones que se emplean en su establecimiento. Cuáles son las principales y habituales vulnerabilidades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sz="800" b="1" dirty="0" smtClean="0">
                <a:solidFill>
                  <a:srgbClr val="C00000"/>
                </a:solidFill>
              </a:rPr>
              <a:t>RIESGO </a:t>
            </a:r>
            <a:r>
              <a:rPr lang="es-ES_tradnl" sz="800" b="1" dirty="0">
                <a:solidFill>
                  <a:srgbClr val="C00000"/>
                </a:solidFill>
              </a:rPr>
              <a:t>INTERNO: LAS FUGAS DE INFORMACIÓN. (5 horas). </a:t>
            </a:r>
            <a:r>
              <a:rPr lang="es-ES_tradnl" sz="800" b="1" dirty="0" smtClean="0"/>
              <a:t>Óscar </a:t>
            </a:r>
            <a:r>
              <a:rPr lang="es-ES_tradnl" sz="800" b="1" dirty="0" err="1" smtClean="0"/>
              <a:t>Maqueda</a:t>
            </a:r>
            <a:r>
              <a:rPr lang="es-ES_tradnl" sz="800" b="1" dirty="0" smtClean="0"/>
              <a:t>. </a:t>
            </a:r>
            <a:r>
              <a:rPr lang="es-ES_tradnl" sz="800" b="1" dirty="0">
                <a:solidFill>
                  <a:schemeClr val="bg2">
                    <a:lumMod val="25000"/>
                  </a:schemeClr>
                </a:solidFill>
              </a:rPr>
              <a:t>(ACCENTURE)</a:t>
            </a:r>
            <a:r>
              <a:rPr lang="es-ES" sz="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_tradnl" sz="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Riesgos 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ligados a la fuga de información de origen humano. La protección del patrimonio informacional de las empresas. Políticas de difusión,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need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know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, clasificación de la información. La labor del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cio-ciso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c´suite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 frente a depredadores externos de información. 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Política BYOD</a:t>
            </a:r>
            <a:endParaRPr lang="es-ES_tradnl" sz="78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s-ES_tradnl" sz="800" b="1" dirty="0" smtClean="0">
                <a:solidFill>
                  <a:srgbClr val="C00000"/>
                </a:solidFill>
              </a:rPr>
              <a:t>LA </a:t>
            </a:r>
            <a:r>
              <a:rPr lang="es-ES_tradnl" sz="800" b="1" dirty="0">
                <a:solidFill>
                  <a:srgbClr val="C00000"/>
                </a:solidFill>
              </a:rPr>
              <a:t>AMENAZA INTERNA: INSIDERS. (5 horas). </a:t>
            </a:r>
            <a:r>
              <a:rPr lang="es-ES_tradnl" sz="800" b="1" dirty="0"/>
              <a:t>José María Blanco (PROSEGUR)</a:t>
            </a:r>
          </a:p>
          <a:p>
            <a:pPr algn="just">
              <a:spcBef>
                <a:spcPts val="600"/>
              </a:spcBef>
            </a:pPr>
            <a:r>
              <a:rPr lang="es-ES_tradnl" sz="780" dirty="0"/>
              <a:t>¿Qué es un </a:t>
            </a:r>
            <a:r>
              <a:rPr lang="es-ES_tradnl" sz="780" i="1" dirty="0" err="1"/>
              <a:t>insider</a:t>
            </a:r>
            <a:r>
              <a:rPr lang="es-ES_tradnl" sz="780" dirty="0"/>
              <a:t>? Tipos de </a:t>
            </a:r>
            <a:r>
              <a:rPr lang="es-ES_tradnl" sz="780" i="1" dirty="0" err="1"/>
              <a:t>insiders</a:t>
            </a:r>
            <a:r>
              <a:rPr lang="es-ES_tradnl" sz="780" dirty="0"/>
              <a:t> (malicioso, negligente, bien intencionado). ¿Cómo piensa un </a:t>
            </a:r>
            <a:r>
              <a:rPr lang="es-ES_tradnl" sz="780" i="1" dirty="0" err="1"/>
              <a:t>Insider</a:t>
            </a:r>
            <a:r>
              <a:rPr lang="es-ES_tradnl" sz="780" dirty="0"/>
              <a:t>? Consecuencias: daños económicos y </a:t>
            </a:r>
            <a:r>
              <a:rPr lang="es-ES_tradnl" sz="780" dirty="0" err="1"/>
              <a:t>reputacionales</a:t>
            </a:r>
            <a:r>
              <a:rPr lang="es-ES_tradnl" sz="780" dirty="0"/>
              <a:t>. Fenómeno </a:t>
            </a:r>
            <a:r>
              <a:rPr lang="es-ES_tradnl" sz="780" i="1" dirty="0" err="1"/>
              <a:t>Insider</a:t>
            </a:r>
            <a:r>
              <a:rPr lang="es-ES_tradnl" sz="780" dirty="0"/>
              <a:t>. Motivaciones. Buenas Prácticas en la Organización: Detección del Síndrome de Burnout, formación y concienciación; normativa y régimen sancionador, SANS </a:t>
            </a:r>
            <a:r>
              <a:rPr lang="es-ES_tradnl" sz="780" dirty="0" err="1"/>
              <a:t>Institute</a:t>
            </a:r>
            <a:r>
              <a:rPr lang="es-ES_tradnl" sz="780" dirty="0"/>
              <a:t>: </a:t>
            </a:r>
            <a:r>
              <a:rPr lang="es-ES_tradnl" sz="780" dirty="0" err="1"/>
              <a:t>Insider</a:t>
            </a:r>
            <a:r>
              <a:rPr lang="es-ES_tradnl" sz="780" dirty="0"/>
              <a:t> </a:t>
            </a:r>
            <a:r>
              <a:rPr lang="es-ES_tradnl" sz="780" dirty="0" err="1"/>
              <a:t>Threat</a:t>
            </a:r>
            <a:r>
              <a:rPr lang="es-ES_tradnl" sz="780" dirty="0"/>
              <a:t> </a:t>
            </a:r>
            <a:r>
              <a:rPr lang="es-ES_tradnl" sz="780" dirty="0" err="1"/>
              <a:t>Mitigation</a:t>
            </a:r>
            <a:r>
              <a:rPr lang="es-ES_tradnl" sz="780" dirty="0"/>
              <a:t>. Fraude, detección de </a:t>
            </a:r>
            <a:r>
              <a:rPr lang="es-ES_tradnl" sz="780" dirty="0" err="1"/>
              <a:t>insiders</a:t>
            </a:r>
            <a:r>
              <a:rPr lang="es-ES_tradnl" sz="780" dirty="0"/>
              <a:t>, indicadores conductuales de </a:t>
            </a:r>
            <a:r>
              <a:rPr lang="es-ES_tradnl" sz="780" dirty="0" err="1"/>
              <a:t>insiders</a:t>
            </a:r>
            <a:r>
              <a:rPr lang="es-ES_tradnl" sz="780" dirty="0"/>
              <a:t>. Gestión de identidades y accesos: esquemas de autenticación de identidad (varios factores, firma digital, identificación biométrica, protocolo </a:t>
            </a:r>
            <a:r>
              <a:rPr lang="es-ES_tradnl" sz="780" dirty="0" err="1"/>
              <a:t>Kerberos</a:t>
            </a:r>
            <a:r>
              <a:rPr lang="es-ES_tradnl" sz="780" dirty="0"/>
              <a:t>…) y gestión corporativa de las mismas</a:t>
            </a:r>
            <a:r>
              <a:rPr lang="es-ES_tradnl" sz="78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s-ES" sz="800" b="1" dirty="0">
                <a:solidFill>
                  <a:srgbClr val="C00000"/>
                </a:solidFill>
              </a:rPr>
              <a:t>INGENIERÍA SOCIAL E INFLUENCIA. (5 horas). </a:t>
            </a:r>
            <a:r>
              <a:rPr lang="es-ES" sz="800" b="1" dirty="0">
                <a:solidFill>
                  <a:schemeClr val="bg2">
                    <a:lumMod val="25000"/>
                  </a:schemeClr>
                </a:solidFill>
              </a:rPr>
              <a:t>Manuel de Juan (UAM)</a:t>
            </a:r>
          </a:p>
          <a:p>
            <a:pPr algn="just">
              <a:spcBef>
                <a:spcPts val="600"/>
              </a:spcBef>
            </a:pP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¿Qué es la ingeniería social? Ingeniería social como forma de Inteligencia y contrainteligencia. Principios de Ingeniería Social. Ingeniería social como método de influencia para el cambio y el posicionamiento. Métodos y estratégicas de ingeniería social. Prevención de acciones de ingeniería social y contramedidas. Ventajas y riesgos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Taller</a:t>
            </a:r>
            <a:r>
              <a:rPr lang="es-ES" sz="780" i="1" dirty="0">
                <a:solidFill>
                  <a:schemeClr val="bg2">
                    <a:lumMod val="25000"/>
                  </a:schemeClr>
                </a:solidFill>
              </a:rPr>
              <a:t>: Estudio de casos/proyecto.</a:t>
            </a:r>
          </a:p>
          <a:p>
            <a:pPr algn="just">
              <a:spcBef>
                <a:spcPts val="600"/>
              </a:spcBef>
            </a:pPr>
            <a:endParaRPr lang="es-ES_tradnl" sz="780" dirty="0" smtClean="0"/>
          </a:p>
          <a:p>
            <a:pPr algn="just">
              <a:spcBef>
                <a:spcPts val="600"/>
              </a:spcBef>
            </a:pPr>
            <a:endParaRPr lang="es-ES" sz="780" b="1" dirty="0">
              <a:solidFill>
                <a:srgbClr val="C00000"/>
              </a:solidFill>
            </a:endParaRPr>
          </a:p>
        </p:txBody>
      </p:sp>
      <p:sp>
        <p:nvSpPr>
          <p:cNvPr id="38" name="10 CuadroTexto"/>
          <p:cNvSpPr txBox="1"/>
          <p:nvPr/>
        </p:nvSpPr>
        <p:spPr>
          <a:xfrm>
            <a:off x="5384150" y="1711388"/>
            <a:ext cx="501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800" b="1" dirty="0">
              <a:solidFill>
                <a:srgbClr val="C00000"/>
              </a:solidFill>
            </a:endParaRPr>
          </a:p>
        </p:txBody>
      </p:sp>
      <p:sp>
        <p:nvSpPr>
          <p:cNvPr id="39" name="10 CuadroTexto"/>
          <p:cNvSpPr txBox="1"/>
          <p:nvPr/>
        </p:nvSpPr>
        <p:spPr>
          <a:xfrm>
            <a:off x="5384150" y="1637688"/>
            <a:ext cx="5013535" cy="628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800" b="1" dirty="0" smtClean="0">
                <a:solidFill>
                  <a:srgbClr val="C00000"/>
                </a:solidFill>
              </a:rPr>
              <a:t>COMUNICACIÓN </a:t>
            </a:r>
            <a:r>
              <a:rPr lang="es-ES" sz="800" b="1" dirty="0">
                <a:solidFill>
                  <a:srgbClr val="C00000"/>
                </a:solidFill>
              </a:rPr>
              <a:t>DIGITAL Y REDES </a:t>
            </a:r>
            <a:r>
              <a:rPr lang="es-ES" sz="800" b="1" dirty="0" smtClean="0">
                <a:solidFill>
                  <a:srgbClr val="C00000"/>
                </a:solidFill>
              </a:rPr>
              <a:t>SOCIALES. (15 horas). </a:t>
            </a:r>
            <a:r>
              <a:rPr lang="es-ES" sz="800" b="1" dirty="0" smtClean="0"/>
              <a:t>Casimiro </a:t>
            </a:r>
            <a:r>
              <a:rPr lang="es-ES" sz="800" b="1" dirty="0"/>
              <a:t>Nevado (Policía Nacional) y Álvaro </a:t>
            </a:r>
            <a:r>
              <a:rPr lang="es-ES" sz="800" b="1" dirty="0" smtClean="0"/>
              <a:t>Ortigosa</a:t>
            </a:r>
          </a:p>
          <a:p>
            <a:pPr algn="just">
              <a:spcBef>
                <a:spcPts val="600"/>
              </a:spcBef>
            </a:pP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Análisis de redes sociales: Quién es quién. Vigilancia digital: quiénes y cómo hablan de ti, vigilancia de competidores, detección temprana de oportunidades y amenazas y seguimiento de mercado. Difusión de información: ¡Hazlo viral! Big Data y el mundo real. Detección y gestión de rumores, ataques a la marca, ataques a la persona con fines de desestabilización. Gestión de crisis online: establecimiento de cortafuegos de propagación por canal, por mensaje, por grupo de interés. El impacto de la Reputación en el Mercado de Valores. Gestión de la E-Reputación como solución proactiva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CIBERINTELIGENCIA 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APLICADA A LA CIBERSEGURIDAD: vigilancia digital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Taller</a:t>
            </a:r>
            <a:r>
              <a:rPr lang="es-ES" sz="780" i="1" dirty="0">
                <a:solidFill>
                  <a:schemeClr val="bg2">
                    <a:lumMod val="25000"/>
                  </a:schemeClr>
                </a:solidFill>
              </a:rPr>
              <a:t>: Estudio de casos/proyecto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" sz="800" b="1" dirty="0" smtClean="0">
                <a:solidFill>
                  <a:srgbClr val="C00000"/>
                </a:solidFill>
              </a:rPr>
              <a:t>CIBERINVESTIGACIONES (</a:t>
            </a:r>
            <a:r>
              <a:rPr lang="es-ES" sz="800" b="1" dirty="0" smtClean="0">
                <a:solidFill>
                  <a:srgbClr val="B00000"/>
                </a:solidFill>
              </a:rPr>
              <a:t>5 </a:t>
            </a:r>
            <a:r>
              <a:rPr lang="es-ES" sz="800" b="1" dirty="0">
                <a:solidFill>
                  <a:srgbClr val="B00000"/>
                </a:solidFill>
              </a:rPr>
              <a:t>horas</a:t>
            </a:r>
            <a:r>
              <a:rPr lang="es-ES" sz="800" b="1" dirty="0" smtClean="0">
                <a:solidFill>
                  <a:srgbClr val="B00000"/>
                </a:solidFill>
              </a:rPr>
              <a:t>]. </a:t>
            </a:r>
            <a:r>
              <a:rPr lang="es-ES" sz="800" b="1" dirty="0" smtClean="0">
                <a:solidFill>
                  <a:schemeClr val="bg2">
                    <a:lumMod val="25000"/>
                  </a:schemeClr>
                </a:solidFill>
              </a:rPr>
              <a:t>Carlos </a:t>
            </a:r>
            <a:r>
              <a:rPr lang="es-ES" sz="800" b="1" dirty="0">
                <a:solidFill>
                  <a:schemeClr val="bg2">
                    <a:lumMod val="25000"/>
                  </a:schemeClr>
                </a:solidFill>
              </a:rPr>
              <a:t>Navarro (INCIDE)</a:t>
            </a:r>
          </a:p>
          <a:p>
            <a:pPr algn="just">
              <a:spcBef>
                <a:spcPts val="600"/>
              </a:spcBef>
            </a:pP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Trataremos las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ciberinvestigaciones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: tipologías, planificación de las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ciberinvestigaciones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. Análisis forense en las </a:t>
            </a:r>
            <a:r>
              <a:rPr lang="es-ES" sz="780" dirty="0" err="1" smtClean="0">
                <a:solidFill>
                  <a:schemeClr val="bg2">
                    <a:lumMod val="25000"/>
                  </a:schemeClr>
                </a:solidFill>
              </a:rPr>
              <a:t>ciberinvestigaciones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Taller</a:t>
            </a:r>
            <a:r>
              <a:rPr lang="es-ES" sz="780" i="1" dirty="0">
                <a:solidFill>
                  <a:schemeClr val="bg2">
                    <a:lumMod val="25000"/>
                  </a:schemeClr>
                </a:solidFill>
              </a:rPr>
              <a:t>: caso de </a:t>
            </a:r>
            <a:r>
              <a:rPr lang="es-ES" sz="780" i="1" dirty="0" err="1" smtClean="0">
                <a:solidFill>
                  <a:schemeClr val="bg2">
                    <a:lumMod val="25000"/>
                  </a:schemeClr>
                </a:solidFill>
              </a:rPr>
              <a:t>ciberinvestigación</a:t>
            </a:r>
            <a:r>
              <a:rPr lang="es-ES" sz="78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s-ES" sz="800" b="1" dirty="0">
                <a:solidFill>
                  <a:srgbClr val="C00000"/>
                </a:solidFill>
              </a:rPr>
              <a:t>GUERRAS DE </a:t>
            </a:r>
            <a:r>
              <a:rPr lang="es-ES" sz="800" b="1" dirty="0" smtClean="0">
                <a:solidFill>
                  <a:srgbClr val="C00000"/>
                </a:solidFill>
              </a:rPr>
              <a:t>INFORMACIÓN. Intoxicación</a:t>
            </a:r>
            <a:r>
              <a:rPr lang="es-ES" sz="800" b="1" dirty="0">
                <a:solidFill>
                  <a:srgbClr val="C00000"/>
                </a:solidFill>
              </a:rPr>
              <a:t>, Desinformación Influencia y Manipulación a gran </a:t>
            </a:r>
            <a:r>
              <a:rPr lang="es-ES" sz="800" b="1" dirty="0" smtClean="0">
                <a:solidFill>
                  <a:srgbClr val="C00000"/>
                </a:solidFill>
              </a:rPr>
              <a:t>escala. </a:t>
            </a:r>
            <a:r>
              <a:rPr lang="es-ES" sz="800" b="1" dirty="0">
                <a:solidFill>
                  <a:srgbClr val="C00000"/>
                </a:solidFill>
              </a:rPr>
              <a:t>(</a:t>
            </a:r>
            <a:r>
              <a:rPr lang="es-ES" sz="800" b="1" dirty="0" smtClean="0">
                <a:solidFill>
                  <a:srgbClr val="C00000"/>
                </a:solidFill>
              </a:rPr>
              <a:t>10 horas</a:t>
            </a:r>
            <a:r>
              <a:rPr lang="es-ES" sz="800" b="1" dirty="0">
                <a:solidFill>
                  <a:srgbClr val="C00000"/>
                </a:solidFill>
              </a:rPr>
              <a:t>)</a:t>
            </a:r>
            <a:r>
              <a:rPr lang="es-ES" sz="800" b="1" dirty="0" smtClean="0">
                <a:solidFill>
                  <a:srgbClr val="C00000"/>
                </a:solidFill>
              </a:rPr>
              <a:t>.</a:t>
            </a:r>
            <a:r>
              <a:rPr lang="es-ES" sz="800" b="1" dirty="0" smtClean="0">
                <a:solidFill>
                  <a:schemeClr val="bg2">
                    <a:lumMod val="25000"/>
                  </a:schemeClr>
                </a:solidFill>
              </a:rPr>
              <a:t> Luis </a:t>
            </a:r>
            <a:r>
              <a:rPr lang="es-ES" sz="800" b="1" dirty="0">
                <a:solidFill>
                  <a:schemeClr val="bg2">
                    <a:lumMod val="25000"/>
                  </a:schemeClr>
                </a:solidFill>
              </a:rPr>
              <a:t>Fernando Hernández (Guardia Civil</a:t>
            </a:r>
            <a:r>
              <a:rPr lang="es-ES" sz="800" b="1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  <a:endParaRPr lang="es-ES" sz="8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Información y Desinformación en la era del Ciberespacio. Finalidad y métodos. Información y Desinformación en la guerra económica y comercial. El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softpower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 de los estados. La cultura subversiva como modelo para el análisis de procedimientos en estrategias ofensivas. Guerra de información: Modo ofensivo (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Doxxing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). Modo defensivo. Forma radical: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Psyops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, etc.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ContraInfluencia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: Métodos y procedimientos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La 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protección de la comunicación: Criptografía y criptoanálisis.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Esteganografía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estegoanálisis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. CIBERINTELIGENCIA 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APLICADA A LA CIBERSEGURIDAD: contrainteligencia y vigilancia digital, “</a:t>
            </a:r>
            <a:r>
              <a:rPr lang="es-ES" sz="780" dirty="0" err="1">
                <a:solidFill>
                  <a:schemeClr val="bg2">
                    <a:lumMod val="25000"/>
                  </a:schemeClr>
                </a:solidFill>
              </a:rPr>
              <a:t>hacktivismo</a:t>
            </a:r>
            <a:r>
              <a:rPr lang="es-ES" sz="780" dirty="0">
                <a:solidFill>
                  <a:schemeClr val="bg2">
                    <a:lumMod val="25000"/>
                  </a:schemeClr>
                </a:solidFill>
              </a:rPr>
              <a:t>”, “Deep web</a:t>
            </a:r>
            <a:r>
              <a:rPr lang="es-ES" sz="780" dirty="0" smtClean="0">
                <a:solidFill>
                  <a:schemeClr val="bg2">
                    <a:lumMod val="25000"/>
                  </a:schemeClr>
                </a:solidFill>
              </a:rPr>
              <a:t>”… 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Taller</a:t>
            </a:r>
            <a:r>
              <a:rPr lang="es-ES" sz="780" i="1" dirty="0">
                <a:solidFill>
                  <a:schemeClr val="bg2">
                    <a:lumMod val="25000"/>
                  </a:schemeClr>
                </a:solidFill>
              </a:rPr>
              <a:t>: Estudio de casos/proyecto</a:t>
            </a:r>
            <a:r>
              <a:rPr lang="es-ES" sz="78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" sz="800" b="1" dirty="0">
                <a:solidFill>
                  <a:srgbClr val="C00000"/>
                </a:solidFill>
              </a:rPr>
              <a:t>GESTION DE CRISIS Y </a:t>
            </a:r>
            <a:r>
              <a:rPr lang="es-ES" sz="800" b="1" dirty="0" smtClean="0">
                <a:solidFill>
                  <a:srgbClr val="C00000"/>
                </a:solidFill>
              </a:rPr>
              <a:t>COMUNICACIÓN. (10 horas). </a:t>
            </a:r>
            <a:r>
              <a:rPr lang="es-ES" sz="800" b="1" dirty="0" smtClean="0">
                <a:solidFill>
                  <a:schemeClr val="bg2">
                    <a:lumMod val="25000"/>
                  </a:schemeClr>
                </a:solidFill>
              </a:rPr>
              <a:t>* Profesor pendiente de confirmación.</a:t>
            </a:r>
          </a:p>
          <a:p>
            <a:pPr algn="just">
              <a:spcBef>
                <a:spcPts val="600"/>
              </a:spcBef>
            </a:pPr>
            <a:r>
              <a:rPr lang="es-ES_tradnl" sz="780" dirty="0" smtClean="0"/>
              <a:t>Auditoría </a:t>
            </a:r>
            <a:r>
              <a:rPr lang="es-ES_tradnl" sz="780" dirty="0"/>
              <a:t>de riesgos. Cartografía de actores. Procedimientos de vigilancia. Esquema de alerta. Construcción de </a:t>
            </a:r>
            <a:r>
              <a:rPr lang="es-ES_tradnl" sz="780" dirty="0" err="1"/>
              <a:t>argumentarios</a:t>
            </a:r>
            <a:r>
              <a:rPr lang="es-ES_tradnl" sz="780" dirty="0"/>
              <a:t>. Gestión de medios. Selección de medios de comunicación. La crisis como oportunidad. Construcción del mensaje. </a:t>
            </a:r>
            <a:r>
              <a:rPr lang="es-ES_tradnl" sz="780" dirty="0" smtClean="0"/>
              <a:t>GESTIÓN </a:t>
            </a:r>
            <a:r>
              <a:rPr lang="es-ES_tradnl" sz="780" dirty="0"/>
              <a:t>DE CRISIS EN CIBERSEGURIDAD: </a:t>
            </a:r>
            <a:r>
              <a:rPr lang="es-ES_tradnl" sz="780" dirty="0" smtClean="0"/>
              <a:t>CSIRT/CERT. Funcionamiento </a:t>
            </a:r>
            <a:r>
              <a:rPr lang="es-ES_tradnl" sz="780" dirty="0"/>
              <a:t>de los SOC en </a:t>
            </a:r>
            <a:r>
              <a:rPr lang="es-ES_tradnl" sz="780" dirty="0" err="1" smtClean="0"/>
              <a:t>ciberseguridad</a:t>
            </a:r>
            <a:r>
              <a:rPr lang="es-ES_tradnl" sz="780" dirty="0" smtClean="0"/>
              <a:t>. Estrategias </a:t>
            </a:r>
            <a:r>
              <a:rPr lang="es-ES_tradnl" sz="780" dirty="0"/>
              <a:t>y coordinación de la defensa, continuidad del negocio, planes de contingencia, planes de recuperación ante </a:t>
            </a:r>
            <a:r>
              <a:rPr lang="es-ES_tradnl" sz="780" dirty="0" smtClean="0"/>
              <a:t>desastres. </a:t>
            </a:r>
            <a:r>
              <a:rPr lang="es-ES_tradnl" sz="780" i="1" dirty="0" smtClean="0"/>
              <a:t>Taller</a:t>
            </a:r>
            <a:r>
              <a:rPr lang="es-ES_tradnl" sz="780" i="1" dirty="0"/>
              <a:t>: Estudio de casos/proyecto</a:t>
            </a:r>
            <a:r>
              <a:rPr lang="es-ES_tradnl" sz="780" dirty="0"/>
              <a:t>. Simulacro de una gestión de crisis </a:t>
            </a:r>
            <a:r>
              <a:rPr lang="es-ES_tradnl" sz="780" dirty="0" smtClean="0"/>
              <a:t>cibernética</a:t>
            </a:r>
          </a:p>
          <a:p>
            <a:pPr algn="just">
              <a:spcBef>
                <a:spcPts val="600"/>
              </a:spcBef>
            </a:pPr>
            <a:r>
              <a:rPr lang="es-ES_tradnl" sz="800" b="1" dirty="0" smtClean="0">
                <a:solidFill>
                  <a:srgbClr val="C00000"/>
                </a:solidFill>
              </a:rPr>
              <a:t>PLANIFICACION DE LA CIBERSEGURIDAD. (15 horas). </a:t>
            </a:r>
            <a:r>
              <a:rPr lang="es-ES_tradnl" sz="800" b="1" dirty="0"/>
              <a:t>Luis Fernando Hernández (Guardia </a:t>
            </a:r>
            <a:r>
              <a:rPr lang="es-ES_tradnl" sz="800" b="1" dirty="0" smtClean="0"/>
              <a:t>Civil)</a:t>
            </a:r>
          </a:p>
          <a:p>
            <a:pPr algn="just">
              <a:spcBef>
                <a:spcPts val="600"/>
              </a:spcBef>
            </a:pPr>
            <a:r>
              <a:rPr lang="es-ES_tradnl" sz="780" dirty="0" smtClean="0"/>
              <a:t>Desarrollando </a:t>
            </a:r>
            <a:r>
              <a:rPr lang="es-ES_tradnl" sz="780" dirty="0"/>
              <a:t>la Política de </a:t>
            </a:r>
            <a:r>
              <a:rPr lang="es-ES_tradnl" sz="780" dirty="0" err="1"/>
              <a:t>Ciberseguridad</a:t>
            </a:r>
            <a:r>
              <a:rPr lang="es-ES_tradnl" sz="780" dirty="0"/>
              <a:t> Empresarial: Planes de contingencia y planes de seguridad de la información. Medidas básicas de </a:t>
            </a:r>
            <a:r>
              <a:rPr lang="es-ES_tradnl" sz="780" dirty="0" err="1"/>
              <a:t>ciberdefensa</a:t>
            </a:r>
            <a:r>
              <a:rPr lang="es-ES_tradnl" sz="780" dirty="0"/>
              <a:t>. Respaldo de la información (plan de </a:t>
            </a:r>
            <a:r>
              <a:rPr lang="es-ES_tradnl" sz="780" i="1" dirty="0" err="1"/>
              <a:t>backups</a:t>
            </a:r>
            <a:r>
              <a:rPr lang="es-ES_tradnl" sz="780" dirty="0"/>
              <a:t>) Protección de virus y control de software. Control de Redes. Protección física de acceso a redes. Web 3.0 y </a:t>
            </a:r>
            <a:r>
              <a:rPr lang="es-ES_tradnl" sz="780" dirty="0" err="1"/>
              <a:t>SaaS</a:t>
            </a:r>
            <a:r>
              <a:rPr lang="es-ES_tradnl" sz="780" dirty="0" smtClean="0"/>
              <a:t>. La </a:t>
            </a:r>
            <a:r>
              <a:rPr lang="es-ES_tradnl" sz="780" dirty="0"/>
              <a:t>clave: Formación y Certificación. Planes de formación y actualización del conocimiento. Políticas y planes de Certificación. Obligaciones de los prestadores de servicios de certificación (certificados electrónicos). Encriptación: la encriptación como método de defensa de los activos intangibles, soluciones básicas y viables de utilización. Análisis de Riesgos Cibernéticos. Elementos de Riesgo. Análisis de impacto a la empresa</a:t>
            </a:r>
            <a:r>
              <a:rPr lang="es-ES_tradnl" sz="780" dirty="0" smtClean="0"/>
              <a:t>. La </a:t>
            </a:r>
            <a:r>
              <a:rPr lang="es-ES_tradnl" sz="780" dirty="0"/>
              <a:t>repercusión económica de los ciberataques</a:t>
            </a:r>
            <a:r>
              <a:rPr lang="es-ES_tradnl" sz="780" dirty="0" smtClean="0"/>
              <a:t>. Certificación</a:t>
            </a:r>
            <a:r>
              <a:rPr lang="es-ES_tradnl" sz="780" dirty="0"/>
              <a:t>: </a:t>
            </a:r>
            <a:r>
              <a:rPr lang="es-ES_tradnl" sz="780" dirty="0" err="1"/>
              <a:t>ISOs</a:t>
            </a:r>
            <a:r>
              <a:rPr lang="es-ES_tradnl" sz="780" dirty="0"/>
              <a:t> 27000, 27002, 22301, 22313, 31000, 27005 o 38500</a:t>
            </a:r>
            <a:r>
              <a:rPr lang="es-ES_tradnl" sz="780" dirty="0" smtClean="0"/>
              <a:t>. Taller</a:t>
            </a:r>
            <a:r>
              <a:rPr lang="es-ES_tradnl" sz="780" dirty="0"/>
              <a:t>: Elaboración del plan de </a:t>
            </a:r>
            <a:r>
              <a:rPr lang="es-ES_tradnl" sz="780" dirty="0" err="1"/>
              <a:t>ciberseguridad</a:t>
            </a:r>
            <a:r>
              <a:rPr lang="es-ES_tradnl" sz="780" dirty="0" smtClean="0"/>
              <a:t>.</a:t>
            </a:r>
          </a:p>
          <a:p>
            <a:pPr algn="just"/>
            <a:endParaRPr lang="es-ES_tradnl" sz="800" dirty="0"/>
          </a:p>
          <a:p>
            <a:r>
              <a:rPr lang="es-ES_tradnl" sz="800" b="1" dirty="0">
                <a:solidFill>
                  <a:srgbClr val="C00000"/>
                </a:solidFill>
              </a:rPr>
              <a:t>CONCIENCIACIÓN EN CIBERSEGURIDAD (CERTIFICACIÓN</a:t>
            </a:r>
            <a:r>
              <a:rPr lang="es-ES_tradnl" sz="800" b="1" dirty="0" smtClean="0">
                <a:solidFill>
                  <a:srgbClr val="C00000"/>
                </a:solidFill>
              </a:rPr>
              <a:t>) (5 horas) </a:t>
            </a:r>
            <a:r>
              <a:rPr lang="es-ES_tradnl" sz="800" b="1" dirty="0" smtClean="0"/>
              <a:t>Álvaro Ortigosa (UAM)</a:t>
            </a:r>
          </a:p>
          <a:p>
            <a:endParaRPr lang="es-ES_tradnl" sz="800" b="1" dirty="0"/>
          </a:p>
          <a:p>
            <a:r>
              <a:rPr lang="es-ES_tradnl" sz="780" dirty="0" smtClean="0"/>
              <a:t>Se </a:t>
            </a:r>
            <a:r>
              <a:rPr lang="es-ES_tradnl" sz="780" dirty="0"/>
              <a:t>explicara el temario necesario para poder realizar el examen de certificación en concienciación básica de la ACC</a:t>
            </a:r>
            <a:r>
              <a:rPr lang="es-ES_tradnl" sz="800" dirty="0"/>
              <a:t>.</a:t>
            </a:r>
            <a:endParaRPr lang="es-ES" sz="780" b="1" dirty="0"/>
          </a:p>
          <a:p>
            <a:pPr algn="just">
              <a:spcBef>
                <a:spcPts val="600"/>
              </a:spcBef>
            </a:pPr>
            <a:endParaRPr lang="es-ES" sz="78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endParaRPr lang="es-ES" sz="78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endParaRPr lang="es-ES" sz="78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endParaRPr lang="es-ES" sz="780" b="1" dirty="0">
              <a:solidFill>
                <a:srgbClr val="C0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56" y="6994978"/>
            <a:ext cx="913504" cy="5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4156</TotalTime>
  <Words>954</Words>
  <Application>Microsoft Office PowerPoint</Application>
  <PresentationFormat>Personalizado</PresentationFormat>
  <Paragraphs>65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de Juan Espinosa</dc:creator>
  <cp:lastModifiedBy>GaritaLcc</cp:lastModifiedBy>
  <cp:revision>252</cp:revision>
  <dcterms:created xsi:type="dcterms:W3CDTF">2014-12-22T06:40:13Z</dcterms:created>
  <dcterms:modified xsi:type="dcterms:W3CDTF">2018-11-20T20:18:19Z</dcterms:modified>
</cp:coreProperties>
</file>